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88" r:id="rId3"/>
    <p:sldId id="289" r:id="rId4"/>
    <p:sldId id="290" r:id="rId5"/>
    <p:sldId id="291" r:id="rId6"/>
    <p:sldId id="292" r:id="rId7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10"/>
      <p:bold r:id="rId11"/>
      <p:italic r:id="rId12"/>
      <p:boldItalic r:id="rId13"/>
    </p:embeddedFont>
    <p:embeddedFont>
      <p:font typeface="Verdana" panose="020B0604030504040204" pitchFamily="34" charset="0"/>
      <p:regular r:id="rId14"/>
      <p:bold r:id="rId15"/>
      <p:italic r:id="rId16"/>
      <p:boldItalic r:id="rId17"/>
    </p:embeddedFont>
  </p:embeddedFontLst>
  <p:defaultTextStyle>
    <a:defPPr>
      <a:defRPr lang="pt-BR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7" userDrawn="1">
          <p15:clr>
            <a:srgbClr val="A4A3A4"/>
          </p15:clr>
        </p15:guide>
        <p15:guide id="2" pos="31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2C4"/>
    <a:srgbClr val="A6C0E6"/>
    <a:srgbClr val="E79BE3"/>
    <a:srgbClr val="FE8991"/>
    <a:srgbClr val="DF2C2C"/>
    <a:srgbClr val="6265D8"/>
    <a:srgbClr val="5C657F"/>
    <a:srgbClr val="ED1C24"/>
    <a:srgbClr val="FFFFFF"/>
    <a:srgbClr val="C3A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5122" autoAdjust="0"/>
  </p:normalViewPr>
  <p:slideViewPr>
    <p:cSldViewPr showGuides="1">
      <p:cViewPr varScale="1">
        <p:scale>
          <a:sx n="143" d="100"/>
          <a:sy n="143" d="100"/>
        </p:scale>
        <p:origin x="408" y="114"/>
      </p:cViewPr>
      <p:guideLst>
        <p:guide orient="horz" pos="3047"/>
        <p:guide pos="3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2" d="100"/>
          <a:sy n="122" d="100"/>
        </p:scale>
        <p:origin x="493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2850566-DEEB-E7B9-B874-CF22DCA836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5C8B724-C8FB-0162-CA63-EB41C72BB9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7C08D-DA16-4242-98A9-07486BD9359F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6609E84-9A8D-9212-E127-CAD269377B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D33A413-31A4-4FDA-6EFC-318EAF1356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78591-06B4-484E-8DD6-EB6E5B565E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918042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4671D-91CA-49A0-9207-0EBEA20498CF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0D057-C3AD-482D-96E8-2134EA48E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5177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30" name="Google Shape;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880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0D057-C3AD-482D-96E8-2134EA48E5A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0058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0D057-C3AD-482D-96E8-2134EA48E5A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007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0D057-C3AD-482D-96E8-2134EA48E5A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6128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0D057-C3AD-482D-96E8-2134EA48E5A0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8150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0D057-C3AD-482D-96E8-2134EA48E5A0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16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9E895824-178B-4719-9A8A-53261A2896E0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EBCAB1B-3AD7-4920-8B8D-3D67482048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066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Slide de título">
  <p:cSld name="1_Slide d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564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4447420D-1F2F-5C0B-FBCF-173C51A9BE28}"/>
              </a:ext>
            </a:extLst>
          </p:cNvPr>
          <p:cNvGrpSpPr/>
          <p:nvPr userDrawn="1"/>
        </p:nvGrpSpPr>
        <p:grpSpPr>
          <a:xfrm>
            <a:off x="251520" y="0"/>
            <a:ext cx="8892480" cy="5143500"/>
            <a:chOff x="251520" y="0"/>
            <a:chExt cx="8892480" cy="5143500"/>
          </a:xfrm>
        </p:grpSpPr>
        <p:grpSp>
          <p:nvGrpSpPr>
            <p:cNvPr id="7" name="Grupo 1">
              <a:extLst>
                <a:ext uri="{FF2B5EF4-FFF2-40B4-BE49-F238E27FC236}">
                  <a16:creationId xmlns:a16="http://schemas.microsoft.com/office/drawing/2014/main" id="{752934C4-7F42-F48C-90E3-645F928D2602}"/>
                </a:ext>
              </a:extLst>
            </p:cNvPr>
            <p:cNvGrpSpPr/>
            <p:nvPr userDrawn="1"/>
          </p:nvGrpSpPr>
          <p:grpSpPr>
            <a:xfrm>
              <a:off x="6876257" y="2571749"/>
              <a:ext cx="2267743" cy="2571749"/>
              <a:chOff x="7218294" y="2941838"/>
              <a:chExt cx="1674185" cy="1898621"/>
            </a:xfrm>
          </p:grpSpPr>
          <p:sp>
            <p:nvSpPr>
              <p:cNvPr id="14" name="Retângulo 13">
                <a:extLst>
                  <a:ext uri="{FF2B5EF4-FFF2-40B4-BE49-F238E27FC236}">
                    <a16:creationId xmlns:a16="http://schemas.microsoft.com/office/drawing/2014/main" id="{1288EABC-0977-8A87-A011-02345000B5D9}"/>
                  </a:ext>
                </a:extLst>
              </p:cNvPr>
              <p:cNvSpPr/>
              <p:nvPr userDrawn="1"/>
            </p:nvSpPr>
            <p:spPr>
              <a:xfrm>
                <a:off x="7218294" y="2941838"/>
                <a:ext cx="1674185" cy="1898621"/>
              </a:xfrm>
              <a:prstGeom prst="rect">
                <a:avLst/>
              </a:prstGeom>
              <a:solidFill>
                <a:schemeClr val="bg1">
                  <a:lumMod val="75000"/>
                  <a:alpha val="6117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pt-BR" sz="2400"/>
              </a:p>
            </p:txBody>
          </p:sp>
          <p:sp>
            <p:nvSpPr>
              <p:cNvPr id="15" name="CaixaDeTexto 14">
                <a:extLst>
                  <a:ext uri="{FF2B5EF4-FFF2-40B4-BE49-F238E27FC236}">
                    <a16:creationId xmlns:a16="http://schemas.microsoft.com/office/drawing/2014/main" id="{C39EC3EF-FB46-2B49-D4F9-F30E2D32884E}"/>
                  </a:ext>
                </a:extLst>
              </p:cNvPr>
              <p:cNvSpPr txBox="1"/>
              <p:nvPr userDrawn="1"/>
            </p:nvSpPr>
            <p:spPr>
              <a:xfrm>
                <a:off x="7310366" y="3792409"/>
                <a:ext cx="1512168" cy="238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500" b="1" dirty="0"/>
                  <a:t>INTÉRPRETE LIBRAS</a:t>
                </a:r>
              </a:p>
            </p:txBody>
          </p:sp>
        </p:grpSp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5D1DB3CC-93F8-EAF3-37B3-1F9433A539F5}"/>
                </a:ext>
              </a:extLst>
            </p:cNvPr>
            <p:cNvCxnSpPr/>
            <p:nvPr userDrawn="1"/>
          </p:nvCxnSpPr>
          <p:spPr>
            <a:xfrm>
              <a:off x="251520" y="0"/>
              <a:ext cx="0" cy="5141913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id="{DC417A61-967D-60FF-7413-10EA1EDB3D9E}"/>
                </a:ext>
              </a:extLst>
            </p:cNvPr>
            <p:cNvCxnSpPr/>
            <p:nvPr userDrawn="1"/>
          </p:nvCxnSpPr>
          <p:spPr>
            <a:xfrm>
              <a:off x="8892480" y="1587"/>
              <a:ext cx="0" cy="5141913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93956B0F-81A3-727C-8393-0DB09CA333CF}"/>
              </a:ext>
            </a:extLst>
          </p:cNvPr>
          <p:cNvCxnSpPr/>
          <p:nvPr userDrawn="1"/>
        </p:nvCxnSpPr>
        <p:spPr>
          <a:xfrm>
            <a:off x="0" y="267494"/>
            <a:ext cx="91440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 descr="Logotipo&#10;&#10;Descrição gerada automaticamente">
            <a:extLst>
              <a:ext uri="{FF2B5EF4-FFF2-40B4-BE49-F238E27FC236}">
                <a16:creationId xmlns:a16="http://schemas.microsoft.com/office/drawing/2014/main" id="{AA87BE1E-8938-7DC5-5B71-BF76D260C5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390170"/>
            <a:ext cx="1944216" cy="485836"/>
          </a:xfrm>
          <a:prstGeom prst="rect">
            <a:avLst/>
          </a:prstGeom>
        </p:spPr>
      </p:pic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3003F73C-FB56-6FE1-68DC-022EA0C11D42}"/>
              </a:ext>
            </a:extLst>
          </p:cNvPr>
          <p:cNvCxnSpPr/>
          <p:nvPr userDrawn="1"/>
        </p:nvCxnSpPr>
        <p:spPr>
          <a:xfrm>
            <a:off x="0" y="4371950"/>
            <a:ext cx="91440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21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B140848B-40A1-323C-8C89-546F9CB94CA0}"/>
              </a:ext>
            </a:extLst>
          </p:cNvPr>
          <p:cNvGrpSpPr/>
          <p:nvPr/>
        </p:nvGrpSpPr>
        <p:grpSpPr>
          <a:xfrm>
            <a:off x="8400" y="-13713"/>
            <a:ext cx="9144000" cy="5143500"/>
            <a:chOff x="0" y="0"/>
            <a:chExt cx="9144000" cy="5143500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97FD462B-A9BE-538D-8D7B-2E06A99E88F3}"/>
                </a:ext>
              </a:extLst>
            </p:cNvPr>
            <p:cNvSpPr/>
            <p:nvPr/>
          </p:nvSpPr>
          <p:spPr>
            <a:xfrm>
              <a:off x="0" y="2355726"/>
              <a:ext cx="9144000" cy="2787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" name="Imagem 5" descr="Logotipo&#10;&#10;Descrição gerada automaticamente">
              <a:extLst>
                <a:ext uri="{FF2B5EF4-FFF2-40B4-BE49-F238E27FC236}">
                  <a16:creationId xmlns:a16="http://schemas.microsoft.com/office/drawing/2014/main" id="{D4AC97A1-42BA-BB50-4C78-A4730C96C6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200"/>
            <a:stretch/>
          </p:blipFill>
          <p:spPr>
            <a:xfrm>
              <a:off x="2975" y="0"/>
              <a:ext cx="9141025" cy="4618906"/>
            </a:xfrm>
            <a:prstGeom prst="rect">
              <a:avLst/>
            </a:prstGeom>
          </p:spPr>
        </p:pic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1E2DCA3B-6EE9-F561-A1AA-D4756B899678}"/>
                </a:ext>
              </a:extLst>
            </p:cNvPr>
            <p:cNvSpPr/>
            <p:nvPr/>
          </p:nvSpPr>
          <p:spPr>
            <a:xfrm>
              <a:off x="1765176" y="1255068"/>
              <a:ext cx="3960440" cy="15121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 descr="Logotipo&#10;&#10;Descrição gerada automaticamente">
              <a:extLst>
                <a:ext uri="{FF2B5EF4-FFF2-40B4-BE49-F238E27FC236}">
                  <a16:creationId xmlns:a16="http://schemas.microsoft.com/office/drawing/2014/main" id="{9D0A10B8-D34F-5F1E-DAD4-9F0317314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7224" y="679004"/>
              <a:ext cx="4320480" cy="3067827"/>
            </a:xfrm>
            <a:prstGeom prst="rect">
              <a:avLst/>
            </a:prstGeom>
          </p:spPr>
        </p:pic>
        <p:pic>
          <p:nvPicPr>
            <p:cNvPr id="3" name="Imagem 2" descr="Logotipo&#10;&#10;Descrição gerada automaticamente">
              <a:extLst>
                <a:ext uri="{FF2B5EF4-FFF2-40B4-BE49-F238E27FC236}">
                  <a16:creationId xmlns:a16="http://schemas.microsoft.com/office/drawing/2014/main" id="{8D245FB2-FB29-B8B8-2302-E9EE46F3A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966" t="95199"/>
            <a:stretch/>
          </p:blipFill>
          <p:spPr>
            <a:xfrm>
              <a:off x="7404100" y="4587974"/>
              <a:ext cx="1739900" cy="246938"/>
            </a:xfrm>
            <a:prstGeom prst="rect">
              <a:avLst/>
            </a:prstGeom>
          </p:spPr>
        </p:pic>
        <p:pic>
          <p:nvPicPr>
            <p:cNvPr id="4" name="Imagem 3" descr="Logotipo&#10;&#10;Descrição gerada automaticamente">
              <a:extLst>
                <a:ext uri="{FF2B5EF4-FFF2-40B4-BE49-F238E27FC236}">
                  <a16:creationId xmlns:a16="http://schemas.microsoft.com/office/drawing/2014/main" id="{A2B5F9F2-36B9-F670-423D-E16080F76B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966" t="95199"/>
            <a:stretch/>
          </p:blipFill>
          <p:spPr>
            <a:xfrm>
              <a:off x="7404100" y="4803998"/>
              <a:ext cx="1739900" cy="246938"/>
            </a:xfrm>
            <a:prstGeom prst="rect">
              <a:avLst/>
            </a:prstGeom>
          </p:spPr>
        </p:pic>
        <p:pic>
          <p:nvPicPr>
            <p:cNvPr id="5" name="Imagem 4" descr="Logotipo&#10;&#10;Descrição gerada automaticamente">
              <a:extLst>
                <a:ext uri="{FF2B5EF4-FFF2-40B4-BE49-F238E27FC236}">
                  <a16:creationId xmlns:a16="http://schemas.microsoft.com/office/drawing/2014/main" id="{71DE77E5-17BB-9BBF-EB92-5DB1DDD118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966" t="95199"/>
            <a:stretch/>
          </p:blipFill>
          <p:spPr>
            <a:xfrm>
              <a:off x="7404100" y="4896562"/>
              <a:ext cx="1739900" cy="246938"/>
            </a:xfrm>
            <a:prstGeom prst="rect">
              <a:avLst/>
            </a:prstGeom>
          </p:spPr>
        </p:pic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13A7B443-C9E6-0B8C-6934-1305CC530B57}"/>
                </a:ext>
              </a:extLst>
            </p:cNvPr>
            <p:cNvSpPr/>
            <p:nvPr/>
          </p:nvSpPr>
          <p:spPr>
            <a:xfrm>
              <a:off x="0" y="4227934"/>
              <a:ext cx="7452320" cy="915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D86416B3-E542-A8F0-82C8-7D4AF6FF1875}"/>
              </a:ext>
            </a:extLst>
          </p:cNvPr>
          <p:cNvSpPr txBox="1"/>
          <p:nvPr/>
        </p:nvSpPr>
        <p:spPr>
          <a:xfrm>
            <a:off x="683568" y="3777356"/>
            <a:ext cx="7524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latin typeface="Montserrat" pitchFamily="2" charset="0"/>
              </a:rPr>
              <a:t>Pagamento de Férias de Docentes com Contratos</a:t>
            </a:r>
          </a:p>
          <a:p>
            <a:r>
              <a:rPr lang="pt-BR" sz="2000" b="1" dirty="0">
                <a:latin typeface="Montserrat" pitchFamily="2" charset="0"/>
              </a:rPr>
              <a:t>À serem excluídos</a:t>
            </a:r>
          </a:p>
          <a:p>
            <a:r>
              <a:rPr lang="pt-BR" sz="2000" b="1" dirty="0">
                <a:latin typeface="Montserrat" pitchFamily="2" charset="0"/>
              </a:rPr>
              <a:t>SEDUC </a:t>
            </a:r>
            <a:r>
              <a:rPr lang="pt-BR" sz="2000" b="1" dirty="0">
                <a:solidFill>
                  <a:srgbClr val="FF0000"/>
                </a:solidFill>
                <a:latin typeface="Montserrat" pitchFamily="2" charset="0"/>
              </a:rPr>
              <a:t>SP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8C94B953-D4CE-07F1-08FF-A5839211A3C9}"/>
              </a:ext>
            </a:extLst>
          </p:cNvPr>
          <p:cNvCxnSpPr>
            <a:cxnSpLocks/>
          </p:cNvCxnSpPr>
          <p:nvPr/>
        </p:nvCxnSpPr>
        <p:spPr>
          <a:xfrm>
            <a:off x="485800" y="3935541"/>
            <a:ext cx="0" cy="576064"/>
          </a:xfrm>
          <a:prstGeom prst="line">
            <a:avLst/>
          </a:prstGeom>
          <a:ln w="28575">
            <a:solidFill>
              <a:srgbClr val="ED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4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9FD178F9-DC3D-9640-83AB-2A7CABA411C1}"/>
              </a:ext>
            </a:extLst>
          </p:cNvPr>
          <p:cNvSpPr/>
          <p:nvPr/>
        </p:nvSpPr>
        <p:spPr>
          <a:xfrm>
            <a:off x="499473" y="1131590"/>
            <a:ext cx="8644527" cy="34636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E885800-2147-D0DB-F655-D102F6C2E313}"/>
              </a:ext>
            </a:extLst>
          </p:cNvPr>
          <p:cNvGrpSpPr/>
          <p:nvPr/>
        </p:nvGrpSpPr>
        <p:grpSpPr>
          <a:xfrm>
            <a:off x="-79336" y="-38014"/>
            <a:ext cx="9223336" cy="5219527"/>
            <a:chOff x="-78926" y="-20111"/>
            <a:chExt cx="9223336" cy="5219527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398075FA-563B-7E17-62B1-30924A8C3F43}"/>
                </a:ext>
              </a:extLst>
            </p:cNvPr>
            <p:cNvGrpSpPr/>
            <p:nvPr/>
          </p:nvGrpSpPr>
          <p:grpSpPr>
            <a:xfrm rot="10800000">
              <a:off x="-78926" y="4364951"/>
              <a:ext cx="9223336" cy="834465"/>
              <a:chOff x="-410" y="-50216"/>
              <a:chExt cx="9223336" cy="834465"/>
            </a:xfrm>
          </p:grpSpPr>
          <p:pic>
            <p:nvPicPr>
              <p:cNvPr id="16" name="Imagem 15" descr="Logotipo&#10;&#10;Descrição gerada automaticamente com confiança média">
                <a:extLst>
                  <a:ext uri="{FF2B5EF4-FFF2-40B4-BE49-F238E27FC236}">
                    <a16:creationId xmlns:a16="http://schemas.microsoft.com/office/drawing/2014/main" id="{45881793-5D28-8A92-9C05-0B9D66D51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8100391" y="-50216"/>
                <a:ext cx="1122535" cy="834465"/>
              </a:xfrm>
              <a:prstGeom prst="rect">
                <a:avLst/>
              </a:prstGeom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F9E49A97-3471-A36A-A021-4D6173329C5E}"/>
                  </a:ext>
                </a:extLst>
              </p:cNvPr>
              <p:cNvSpPr/>
              <p:nvPr/>
            </p:nvSpPr>
            <p:spPr>
              <a:xfrm>
                <a:off x="-410" y="3244"/>
                <a:ext cx="9036496" cy="284670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7BA2B99-9021-B012-EE4C-FC7AA9F0D215}"/>
                </a:ext>
              </a:extLst>
            </p:cNvPr>
            <p:cNvGrpSpPr/>
            <p:nvPr/>
          </p:nvGrpSpPr>
          <p:grpSpPr>
            <a:xfrm>
              <a:off x="410" y="-20111"/>
              <a:ext cx="9144000" cy="771552"/>
              <a:chOff x="410" y="-20111"/>
              <a:chExt cx="9144000" cy="771552"/>
            </a:xfrm>
          </p:grpSpPr>
          <p:pic>
            <p:nvPicPr>
              <p:cNvPr id="2" name="Imagem 1" descr="Logotipo&#10;&#10;Descrição gerada automaticamente">
                <a:extLst>
                  <a:ext uri="{FF2B5EF4-FFF2-40B4-BE49-F238E27FC236}">
                    <a16:creationId xmlns:a16="http://schemas.microsoft.com/office/drawing/2014/main" id="{2B756B2C-FF4C-FAE1-C78F-1FAF0758D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404531" y="-20111"/>
                <a:ext cx="6739879" cy="771552"/>
              </a:xfrm>
              <a:prstGeom prst="rect">
                <a:avLst/>
              </a:prstGeom>
            </p:spPr>
          </p:pic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467A084E-6898-EE95-4235-906E72CB7116}"/>
                  </a:ext>
                </a:extLst>
              </p:cNvPr>
              <p:cNvSpPr/>
              <p:nvPr/>
            </p:nvSpPr>
            <p:spPr>
              <a:xfrm>
                <a:off x="410" y="-17328"/>
                <a:ext cx="8172400" cy="2723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5A6B52A-ACD6-19C1-2156-8B01680D34B5}"/>
              </a:ext>
            </a:extLst>
          </p:cNvPr>
          <p:cNvSpPr txBox="1"/>
          <p:nvPr/>
        </p:nvSpPr>
        <p:spPr>
          <a:xfrm>
            <a:off x="125091" y="487506"/>
            <a:ext cx="84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Férias – </a:t>
            </a:r>
            <a:r>
              <a:rPr lang="pt-BR" sz="2400" b="1" dirty="0" err="1"/>
              <a:t>Cat.O</a:t>
            </a:r>
            <a:endParaRPr lang="pt-BR" sz="2400" b="1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4246DF8-A269-D9F5-F85E-9F2B43B20236}"/>
              </a:ext>
            </a:extLst>
          </p:cNvPr>
          <p:cNvSpPr txBox="1"/>
          <p:nvPr/>
        </p:nvSpPr>
        <p:spPr>
          <a:xfrm>
            <a:off x="755576" y="1296010"/>
            <a:ext cx="7056784" cy="1951303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ct val="20000"/>
              </a:spcBef>
              <a:spcAft>
                <a:spcPts val="800"/>
              </a:spcAft>
              <a:buFont typeface="Wingdings" panose="05000000000000000000" pitchFamily="2" charset="2"/>
              <a:buChar char="Ø"/>
              <a:defRPr kern="100"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 indent="0" algn="ctr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anose="020B0604020202020204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>
                <a:sym typeface="Verdana"/>
              </a:rPr>
              <a:t>Orientações para pagamento de férias: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dirty="0">
                <a:sym typeface="Verdana"/>
              </a:rPr>
              <a:t>Contratos Cat. O, não extintos após os 3 anos de validade, devido Estabilidade Provisória e Prorrogação de Licença Maternidade.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7030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04ED95D4-600A-06D2-E313-AFE8E983BC8E}"/>
              </a:ext>
            </a:extLst>
          </p:cNvPr>
          <p:cNvSpPr/>
          <p:nvPr/>
        </p:nvSpPr>
        <p:spPr>
          <a:xfrm>
            <a:off x="467545" y="1275606"/>
            <a:ext cx="8676456" cy="3417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E885800-2147-D0DB-F655-D102F6C2E313}"/>
              </a:ext>
            </a:extLst>
          </p:cNvPr>
          <p:cNvGrpSpPr/>
          <p:nvPr/>
        </p:nvGrpSpPr>
        <p:grpSpPr>
          <a:xfrm>
            <a:off x="-79336" y="-38014"/>
            <a:ext cx="9223336" cy="5219527"/>
            <a:chOff x="-78926" y="-20111"/>
            <a:chExt cx="9223336" cy="5219527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398075FA-563B-7E17-62B1-30924A8C3F43}"/>
                </a:ext>
              </a:extLst>
            </p:cNvPr>
            <p:cNvGrpSpPr/>
            <p:nvPr/>
          </p:nvGrpSpPr>
          <p:grpSpPr>
            <a:xfrm rot="10800000">
              <a:off x="-78926" y="4364951"/>
              <a:ext cx="9223336" cy="834465"/>
              <a:chOff x="-410" y="-50216"/>
              <a:chExt cx="9223336" cy="834465"/>
            </a:xfrm>
          </p:grpSpPr>
          <p:pic>
            <p:nvPicPr>
              <p:cNvPr id="16" name="Imagem 15" descr="Logotipo&#10;&#10;Descrição gerada automaticamente com confiança média">
                <a:extLst>
                  <a:ext uri="{FF2B5EF4-FFF2-40B4-BE49-F238E27FC236}">
                    <a16:creationId xmlns:a16="http://schemas.microsoft.com/office/drawing/2014/main" id="{45881793-5D28-8A92-9C05-0B9D66D51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8100391" y="-50216"/>
                <a:ext cx="1122535" cy="834465"/>
              </a:xfrm>
              <a:prstGeom prst="rect">
                <a:avLst/>
              </a:prstGeom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F9E49A97-3471-A36A-A021-4D6173329C5E}"/>
                  </a:ext>
                </a:extLst>
              </p:cNvPr>
              <p:cNvSpPr/>
              <p:nvPr/>
            </p:nvSpPr>
            <p:spPr>
              <a:xfrm>
                <a:off x="-410" y="3244"/>
                <a:ext cx="9036496" cy="284670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7BA2B99-9021-B012-EE4C-FC7AA9F0D215}"/>
                </a:ext>
              </a:extLst>
            </p:cNvPr>
            <p:cNvGrpSpPr/>
            <p:nvPr/>
          </p:nvGrpSpPr>
          <p:grpSpPr>
            <a:xfrm>
              <a:off x="410" y="-20111"/>
              <a:ext cx="9144000" cy="771552"/>
              <a:chOff x="410" y="-20111"/>
              <a:chExt cx="9144000" cy="771552"/>
            </a:xfrm>
          </p:grpSpPr>
          <p:pic>
            <p:nvPicPr>
              <p:cNvPr id="2" name="Imagem 1" descr="Logotipo&#10;&#10;Descrição gerada automaticamente">
                <a:extLst>
                  <a:ext uri="{FF2B5EF4-FFF2-40B4-BE49-F238E27FC236}">
                    <a16:creationId xmlns:a16="http://schemas.microsoft.com/office/drawing/2014/main" id="{2B756B2C-FF4C-FAE1-C78F-1FAF0758D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404531" y="-20111"/>
                <a:ext cx="6739879" cy="771552"/>
              </a:xfrm>
              <a:prstGeom prst="rect">
                <a:avLst/>
              </a:prstGeom>
            </p:spPr>
          </p:pic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467A084E-6898-EE95-4235-906E72CB7116}"/>
                  </a:ext>
                </a:extLst>
              </p:cNvPr>
              <p:cNvSpPr/>
              <p:nvPr/>
            </p:nvSpPr>
            <p:spPr>
              <a:xfrm>
                <a:off x="410" y="-17328"/>
                <a:ext cx="8172400" cy="2723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5A6B52A-ACD6-19C1-2156-8B01680D34B5}"/>
              </a:ext>
            </a:extLst>
          </p:cNvPr>
          <p:cNvSpPr txBox="1"/>
          <p:nvPr/>
        </p:nvSpPr>
        <p:spPr>
          <a:xfrm>
            <a:off x="402592" y="435004"/>
            <a:ext cx="84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2400"/>
            </a:lvl1pPr>
          </a:lstStyle>
          <a:p>
            <a:r>
              <a:rPr lang="pt-BR" b="1" dirty="0"/>
              <a:t>Férias – Cat.0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C6F68560-3352-1B97-2ACE-224E01E2E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552" y="914023"/>
            <a:ext cx="7772400" cy="769441"/>
          </a:xfrm>
          <a:noFill/>
        </p:spPr>
        <p:txBody>
          <a:bodyPr wrap="square">
            <a:spAutoFit/>
          </a:bodyPr>
          <a:lstStyle/>
          <a:p>
            <a:r>
              <a:rPr lang="pt-BR" sz="2000" b="1" dirty="0">
                <a:latin typeface="+mn-lt"/>
                <a:ea typeface="+mn-ea"/>
                <a:cs typeface="+mn-cs"/>
                <a:sym typeface="PT Sans Narrow"/>
              </a:rPr>
              <a:t>Exemplo 1 – Férias de 10 dias</a:t>
            </a:r>
            <a:br>
              <a:rPr lang="pt-BR" sz="2400" b="1" dirty="0">
                <a:latin typeface="+mn-lt"/>
                <a:ea typeface="+mn-ea"/>
                <a:cs typeface="+mn-cs"/>
                <a:sym typeface="PT Sans Narrow"/>
              </a:rPr>
            </a:br>
            <a:endParaRPr lang="pt-BR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Subtítulo 10">
            <a:extLst>
              <a:ext uri="{FF2B5EF4-FFF2-40B4-BE49-F238E27FC236}">
                <a16:creationId xmlns:a16="http://schemas.microsoft.com/office/drawing/2014/main" id="{9CB0EB6E-3B87-F20A-4DF0-6D5DDAEF5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3792" y="1513833"/>
            <a:ext cx="7316416" cy="3091187"/>
          </a:xfrm>
        </p:spPr>
        <p:txBody>
          <a:bodyPr/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Pagamento das Férias – 10 dias (neste exemplo) – não usufruiu férias em Jul/24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Término da Prorrogação da Licença Maternidade – 19/08/2024 &gt; Encerrar as aulas/afastamento a partir de 20/08/2024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Não Incluir no sistema a informação de I.E – Interrupção de Exercício para o período de 20/08/2024 a 29/08/2024 - (sistema não permite inserir no sistema 2 eventos concomitantes: Férias e I.E.)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Pagar férias – Período 20/08/2024 a 29/08/2024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Extinguir o Contrato a partir de 30/08/2024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800" b="1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6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9FD178F9-DC3D-9640-83AB-2A7CABA411C1}"/>
              </a:ext>
            </a:extLst>
          </p:cNvPr>
          <p:cNvSpPr/>
          <p:nvPr/>
        </p:nvSpPr>
        <p:spPr>
          <a:xfrm>
            <a:off x="453057" y="1450786"/>
            <a:ext cx="8690943" cy="3242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E885800-2147-D0DB-F655-D102F6C2E313}"/>
              </a:ext>
            </a:extLst>
          </p:cNvPr>
          <p:cNvGrpSpPr/>
          <p:nvPr/>
        </p:nvGrpSpPr>
        <p:grpSpPr>
          <a:xfrm>
            <a:off x="-79336" y="-38014"/>
            <a:ext cx="9223336" cy="5219527"/>
            <a:chOff x="-78926" y="-20111"/>
            <a:chExt cx="9223336" cy="5219527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398075FA-563B-7E17-62B1-30924A8C3F43}"/>
                </a:ext>
              </a:extLst>
            </p:cNvPr>
            <p:cNvGrpSpPr/>
            <p:nvPr/>
          </p:nvGrpSpPr>
          <p:grpSpPr>
            <a:xfrm rot="10800000">
              <a:off x="-78926" y="4364951"/>
              <a:ext cx="9223336" cy="834465"/>
              <a:chOff x="-410" y="-50216"/>
              <a:chExt cx="9223336" cy="834465"/>
            </a:xfrm>
          </p:grpSpPr>
          <p:pic>
            <p:nvPicPr>
              <p:cNvPr id="16" name="Imagem 15" descr="Logotipo&#10;&#10;Descrição gerada automaticamente com confiança média">
                <a:extLst>
                  <a:ext uri="{FF2B5EF4-FFF2-40B4-BE49-F238E27FC236}">
                    <a16:creationId xmlns:a16="http://schemas.microsoft.com/office/drawing/2014/main" id="{45881793-5D28-8A92-9C05-0B9D66D51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8100391" y="-50216"/>
                <a:ext cx="1122535" cy="834465"/>
              </a:xfrm>
              <a:prstGeom prst="rect">
                <a:avLst/>
              </a:prstGeom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F9E49A97-3471-A36A-A021-4D6173329C5E}"/>
                  </a:ext>
                </a:extLst>
              </p:cNvPr>
              <p:cNvSpPr/>
              <p:nvPr/>
            </p:nvSpPr>
            <p:spPr>
              <a:xfrm>
                <a:off x="-410" y="3244"/>
                <a:ext cx="9036496" cy="284670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7BA2B99-9021-B012-EE4C-FC7AA9F0D215}"/>
                </a:ext>
              </a:extLst>
            </p:cNvPr>
            <p:cNvGrpSpPr/>
            <p:nvPr/>
          </p:nvGrpSpPr>
          <p:grpSpPr>
            <a:xfrm>
              <a:off x="410" y="-20111"/>
              <a:ext cx="9144000" cy="771552"/>
              <a:chOff x="410" y="-20111"/>
              <a:chExt cx="9144000" cy="771552"/>
            </a:xfrm>
          </p:grpSpPr>
          <p:pic>
            <p:nvPicPr>
              <p:cNvPr id="2" name="Imagem 1" descr="Logotipo&#10;&#10;Descrição gerada automaticamente">
                <a:extLst>
                  <a:ext uri="{FF2B5EF4-FFF2-40B4-BE49-F238E27FC236}">
                    <a16:creationId xmlns:a16="http://schemas.microsoft.com/office/drawing/2014/main" id="{2B756B2C-FF4C-FAE1-C78F-1FAF0758D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404531" y="-20111"/>
                <a:ext cx="6739879" cy="771552"/>
              </a:xfrm>
              <a:prstGeom prst="rect">
                <a:avLst/>
              </a:prstGeom>
            </p:spPr>
          </p:pic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467A084E-6898-EE95-4235-906E72CB7116}"/>
                  </a:ext>
                </a:extLst>
              </p:cNvPr>
              <p:cNvSpPr/>
              <p:nvPr/>
            </p:nvSpPr>
            <p:spPr>
              <a:xfrm>
                <a:off x="410" y="-17328"/>
                <a:ext cx="8172400" cy="2723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5A6B52A-ACD6-19C1-2156-8B01680D34B5}"/>
              </a:ext>
            </a:extLst>
          </p:cNvPr>
          <p:cNvSpPr txBox="1"/>
          <p:nvPr/>
        </p:nvSpPr>
        <p:spPr>
          <a:xfrm>
            <a:off x="125091" y="487506"/>
            <a:ext cx="84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2400" b="1"/>
            </a:lvl1pPr>
          </a:lstStyle>
          <a:p>
            <a:r>
              <a:rPr lang="pt-BR" dirty="0"/>
              <a:t>Férias Cat. O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E4441C99-BDA0-71E5-ADA3-2F37BE40B6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1033453"/>
            <a:ext cx="7772400" cy="530185"/>
          </a:xfrm>
          <a:noFill/>
        </p:spPr>
        <p:txBody>
          <a:bodyPr wrap="square">
            <a:spAutoFit/>
          </a:bodyPr>
          <a:lstStyle/>
          <a:p>
            <a:r>
              <a:rPr lang="pt-BR" sz="2000" b="1" dirty="0">
                <a:latin typeface="+mn-lt"/>
                <a:ea typeface="+mn-ea"/>
                <a:cs typeface="+mn-cs"/>
                <a:sym typeface="PT Sans Narrow"/>
              </a:rPr>
              <a:t>Exemplo 2 – Férias de 15 dias</a:t>
            </a:r>
            <a:br>
              <a:rPr lang="pt-BR" sz="2000" b="1" dirty="0">
                <a:latin typeface="+mn-lt"/>
                <a:ea typeface="+mn-ea"/>
                <a:cs typeface="+mn-cs"/>
                <a:sym typeface="PT Sans Narrow"/>
              </a:rPr>
            </a:br>
            <a:endParaRPr lang="pt-BR" sz="2000" b="1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F5D167D9-C11F-A2A2-164C-03163F9E0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040" y="1488444"/>
            <a:ext cx="7623920" cy="3167550"/>
          </a:xfrm>
        </p:spPr>
        <p:txBody>
          <a:bodyPr/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Pagamento das Férias – 15 dias (neste exemplo) - não usufruiu férias em Jul/24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Término da Prorrogação da Licença Maternidade – 19/08/2024&gt;&gt; Encerrar as aulas/afastamento a partir de 20/08/2024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Não Incluir no sistema a informação de I.E – Interrupção de Exercício para o período de 20/08/2024 a 03/09/2024 - (sistema não permite inserir no sistema 2 eventos concomitantes: Férias e I.E.)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Pagar férias – Período 20/08/2024 a 03/09/2024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Extinguir o Contrato a partir de 04/09/2024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800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12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9FD178F9-DC3D-9640-83AB-2A7CABA411C1}"/>
              </a:ext>
            </a:extLst>
          </p:cNvPr>
          <p:cNvSpPr/>
          <p:nvPr/>
        </p:nvSpPr>
        <p:spPr>
          <a:xfrm>
            <a:off x="451978" y="1403262"/>
            <a:ext cx="8690943" cy="3242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E885800-2147-D0DB-F655-D102F6C2E313}"/>
              </a:ext>
            </a:extLst>
          </p:cNvPr>
          <p:cNvGrpSpPr/>
          <p:nvPr/>
        </p:nvGrpSpPr>
        <p:grpSpPr>
          <a:xfrm>
            <a:off x="-79336" y="-38014"/>
            <a:ext cx="9223336" cy="5219527"/>
            <a:chOff x="-78926" y="-20111"/>
            <a:chExt cx="9223336" cy="5219527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398075FA-563B-7E17-62B1-30924A8C3F43}"/>
                </a:ext>
              </a:extLst>
            </p:cNvPr>
            <p:cNvGrpSpPr/>
            <p:nvPr/>
          </p:nvGrpSpPr>
          <p:grpSpPr>
            <a:xfrm rot="10800000">
              <a:off x="-78926" y="4364951"/>
              <a:ext cx="9223336" cy="834465"/>
              <a:chOff x="-410" y="-50216"/>
              <a:chExt cx="9223336" cy="834465"/>
            </a:xfrm>
          </p:grpSpPr>
          <p:pic>
            <p:nvPicPr>
              <p:cNvPr id="16" name="Imagem 15" descr="Logotipo&#10;&#10;Descrição gerada automaticamente com confiança média">
                <a:extLst>
                  <a:ext uri="{FF2B5EF4-FFF2-40B4-BE49-F238E27FC236}">
                    <a16:creationId xmlns:a16="http://schemas.microsoft.com/office/drawing/2014/main" id="{45881793-5D28-8A92-9C05-0B9D66D51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8100391" y="-50216"/>
                <a:ext cx="1122535" cy="834465"/>
              </a:xfrm>
              <a:prstGeom prst="rect">
                <a:avLst/>
              </a:prstGeom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F9E49A97-3471-A36A-A021-4D6173329C5E}"/>
                  </a:ext>
                </a:extLst>
              </p:cNvPr>
              <p:cNvSpPr/>
              <p:nvPr/>
            </p:nvSpPr>
            <p:spPr>
              <a:xfrm>
                <a:off x="-410" y="3244"/>
                <a:ext cx="9036496" cy="284670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7BA2B99-9021-B012-EE4C-FC7AA9F0D215}"/>
                </a:ext>
              </a:extLst>
            </p:cNvPr>
            <p:cNvGrpSpPr/>
            <p:nvPr/>
          </p:nvGrpSpPr>
          <p:grpSpPr>
            <a:xfrm>
              <a:off x="410" y="-20111"/>
              <a:ext cx="9144000" cy="771552"/>
              <a:chOff x="410" y="-20111"/>
              <a:chExt cx="9144000" cy="771552"/>
            </a:xfrm>
          </p:grpSpPr>
          <p:pic>
            <p:nvPicPr>
              <p:cNvPr id="2" name="Imagem 1" descr="Logotipo&#10;&#10;Descrição gerada automaticamente">
                <a:extLst>
                  <a:ext uri="{FF2B5EF4-FFF2-40B4-BE49-F238E27FC236}">
                    <a16:creationId xmlns:a16="http://schemas.microsoft.com/office/drawing/2014/main" id="{2B756B2C-FF4C-FAE1-C78F-1FAF0758D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404531" y="-20111"/>
                <a:ext cx="6739879" cy="771552"/>
              </a:xfrm>
              <a:prstGeom prst="rect">
                <a:avLst/>
              </a:prstGeom>
            </p:spPr>
          </p:pic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467A084E-6898-EE95-4235-906E72CB7116}"/>
                  </a:ext>
                </a:extLst>
              </p:cNvPr>
              <p:cNvSpPr/>
              <p:nvPr/>
            </p:nvSpPr>
            <p:spPr>
              <a:xfrm>
                <a:off x="410" y="-17328"/>
                <a:ext cx="8172400" cy="2723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5A6B52A-ACD6-19C1-2156-8B01680D34B5}"/>
              </a:ext>
            </a:extLst>
          </p:cNvPr>
          <p:cNvSpPr txBox="1"/>
          <p:nvPr/>
        </p:nvSpPr>
        <p:spPr>
          <a:xfrm>
            <a:off x="133003" y="398130"/>
            <a:ext cx="84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2400" b="1"/>
            </a:lvl1pPr>
          </a:lstStyle>
          <a:p>
            <a:r>
              <a:rPr lang="pt-BR" dirty="0"/>
              <a:t>Férias Cat. O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E4441C99-BDA0-71E5-ADA3-2F37BE40B6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851610"/>
            <a:ext cx="7772400" cy="621389"/>
          </a:xfrm>
          <a:noFill/>
        </p:spPr>
        <p:txBody>
          <a:bodyPr wrap="square">
            <a:spAutoFit/>
          </a:bodyPr>
          <a:lstStyle/>
          <a:p>
            <a:r>
              <a:rPr lang="pt-BR" sz="2000" b="1" dirty="0">
                <a:latin typeface="+mn-lt"/>
                <a:ea typeface="+mn-ea"/>
                <a:cs typeface="+mn-cs"/>
                <a:sym typeface="PT Sans Narrow"/>
              </a:rPr>
              <a:t>Exemplo 3 – Férias de 20 dias</a:t>
            </a:r>
            <a:br>
              <a:rPr lang="pt-BR" sz="2000" b="1" dirty="0">
                <a:latin typeface="+mn-lt"/>
                <a:ea typeface="+mn-ea"/>
                <a:cs typeface="+mn-cs"/>
                <a:sym typeface="PT Sans Narrow"/>
              </a:rPr>
            </a:br>
            <a:endParaRPr lang="pt-BR" sz="2000" b="1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F5D167D9-C11F-A2A2-164C-03163F9E0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040" y="1403262"/>
            <a:ext cx="8276456" cy="3941035"/>
          </a:xfrm>
        </p:spPr>
        <p:txBody>
          <a:bodyPr/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Pagamento das Férias – 20 dias (neste exemplo) – não usufruiu férias em Jan e Jul/24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Término da Prorrogação da Licença Maternidade – 19/08/2024&gt;&gt; Encerrar as aulas/afastamento a partir de 20/08/2024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Não Incluir no sistema a informação de I.E – Interrupção de Exercício para o período de 20/08/2024 a 08/09/2024 - (sistema não permite inserir no sistema 2 eventos concomitantes: Férias e I.E.)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Pagar férias – Período 20/08/2024 a 08/09/2024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Extinguir o Contrato a partir de 09/09/2024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800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12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9FD178F9-DC3D-9640-83AB-2A7CABA411C1}"/>
              </a:ext>
            </a:extLst>
          </p:cNvPr>
          <p:cNvSpPr/>
          <p:nvPr/>
        </p:nvSpPr>
        <p:spPr>
          <a:xfrm>
            <a:off x="434777" y="1352350"/>
            <a:ext cx="8690943" cy="3242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E885800-2147-D0DB-F655-D102F6C2E313}"/>
              </a:ext>
            </a:extLst>
          </p:cNvPr>
          <p:cNvGrpSpPr/>
          <p:nvPr/>
        </p:nvGrpSpPr>
        <p:grpSpPr>
          <a:xfrm>
            <a:off x="-79336" y="-38014"/>
            <a:ext cx="9223336" cy="5219527"/>
            <a:chOff x="-78926" y="-20111"/>
            <a:chExt cx="9223336" cy="5219527"/>
          </a:xfrm>
        </p:grpSpPr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398075FA-563B-7E17-62B1-30924A8C3F43}"/>
                </a:ext>
              </a:extLst>
            </p:cNvPr>
            <p:cNvGrpSpPr/>
            <p:nvPr/>
          </p:nvGrpSpPr>
          <p:grpSpPr>
            <a:xfrm rot="10800000">
              <a:off x="-78926" y="4364951"/>
              <a:ext cx="9223336" cy="834465"/>
              <a:chOff x="-410" y="-50216"/>
              <a:chExt cx="9223336" cy="834465"/>
            </a:xfrm>
          </p:grpSpPr>
          <p:pic>
            <p:nvPicPr>
              <p:cNvPr id="16" name="Imagem 15" descr="Logotipo&#10;&#10;Descrição gerada automaticamente com confiança média">
                <a:extLst>
                  <a:ext uri="{FF2B5EF4-FFF2-40B4-BE49-F238E27FC236}">
                    <a16:creationId xmlns:a16="http://schemas.microsoft.com/office/drawing/2014/main" id="{45881793-5D28-8A92-9C05-0B9D66D512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8100391" y="-50216"/>
                <a:ext cx="1122535" cy="834465"/>
              </a:xfrm>
              <a:prstGeom prst="rect">
                <a:avLst/>
              </a:prstGeom>
            </p:spPr>
          </p:pic>
          <p:sp>
            <p:nvSpPr>
              <p:cNvPr id="17" name="Retângulo 16">
                <a:extLst>
                  <a:ext uri="{FF2B5EF4-FFF2-40B4-BE49-F238E27FC236}">
                    <a16:creationId xmlns:a16="http://schemas.microsoft.com/office/drawing/2014/main" id="{F9E49A97-3471-A36A-A021-4D6173329C5E}"/>
                  </a:ext>
                </a:extLst>
              </p:cNvPr>
              <p:cNvSpPr/>
              <p:nvPr/>
            </p:nvSpPr>
            <p:spPr>
              <a:xfrm>
                <a:off x="-410" y="3244"/>
                <a:ext cx="9036496" cy="284670"/>
              </a:xfrm>
              <a:prstGeom prst="rect">
                <a:avLst/>
              </a:prstGeom>
              <a:solidFill>
                <a:srgbClr val="ED1C2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7BA2B99-9021-B012-EE4C-FC7AA9F0D215}"/>
                </a:ext>
              </a:extLst>
            </p:cNvPr>
            <p:cNvGrpSpPr/>
            <p:nvPr/>
          </p:nvGrpSpPr>
          <p:grpSpPr>
            <a:xfrm>
              <a:off x="410" y="-20111"/>
              <a:ext cx="9144000" cy="771552"/>
              <a:chOff x="410" y="-20111"/>
              <a:chExt cx="9144000" cy="771552"/>
            </a:xfrm>
          </p:grpSpPr>
          <p:pic>
            <p:nvPicPr>
              <p:cNvPr id="2" name="Imagem 1" descr="Logotipo&#10;&#10;Descrição gerada automaticamente">
                <a:extLst>
                  <a:ext uri="{FF2B5EF4-FFF2-40B4-BE49-F238E27FC236}">
                    <a16:creationId xmlns:a16="http://schemas.microsoft.com/office/drawing/2014/main" id="{2B756B2C-FF4C-FAE1-C78F-1FAF0758D5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404531" y="-20111"/>
                <a:ext cx="6739879" cy="771552"/>
              </a:xfrm>
              <a:prstGeom prst="rect">
                <a:avLst/>
              </a:prstGeom>
            </p:spPr>
          </p:pic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467A084E-6898-EE95-4235-906E72CB7116}"/>
                  </a:ext>
                </a:extLst>
              </p:cNvPr>
              <p:cNvSpPr/>
              <p:nvPr/>
            </p:nvSpPr>
            <p:spPr>
              <a:xfrm>
                <a:off x="410" y="-17328"/>
                <a:ext cx="8172400" cy="2723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5A6B52A-ACD6-19C1-2156-8B01680D34B5}"/>
              </a:ext>
            </a:extLst>
          </p:cNvPr>
          <p:cNvSpPr txBox="1"/>
          <p:nvPr/>
        </p:nvSpPr>
        <p:spPr>
          <a:xfrm>
            <a:off x="133003" y="398130"/>
            <a:ext cx="84249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 sz="2400" b="1"/>
            </a:lvl1pPr>
          </a:lstStyle>
          <a:p>
            <a:r>
              <a:rPr lang="pt-BR" dirty="0"/>
              <a:t>Férias Cat. O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E4441C99-BDA0-71E5-ADA3-2F37BE40B6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851610"/>
            <a:ext cx="7772400" cy="621389"/>
          </a:xfrm>
          <a:noFill/>
        </p:spPr>
        <p:txBody>
          <a:bodyPr wrap="square">
            <a:spAutoFit/>
          </a:bodyPr>
          <a:lstStyle/>
          <a:p>
            <a:r>
              <a:rPr lang="pt-BR" sz="2000" b="1" dirty="0">
                <a:latin typeface="+mn-lt"/>
                <a:ea typeface="+mn-ea"/>
                <a:cs typeface="+mn-cs"/>
                <a:sym typeface="PT Sans Narrow"/>
              </a:rPr>
              <a:t>Exemplo 4 – Férias de 30 dias</a:t>
            </a:r>
            <a:br>
              <a:rPr lang="pt-BR" sz="2000" b="1" dirty="0">
                <a:latin typeface="+mn-lt"/>
                <a:ea typeface="+mn-ea"/>
                <a:cs typeface="+mn-cs"/>
                <a:sym typeface="PT Sans Narrow"/>
              </a:rPr>
            </a:br>
            <a:endParaRPr lang="pt-BR" sz="2000" b="1" dirty="0">
              <a:latin typeface="+mn-lt"/>
              <a:ea typeface="+mn-ea"/>
              <a:cs typeface="+mn-cs"/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F5D167D9-C11F-A2A2-164C-03163F9E0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040" y="1352350"/>
            <a:ext cx="8138033" cy="3832114"/>
          </a:xfrm>
        </p:spPr>
        <p:txBody>
          <a:bodyPr/>
          <a:lstStyle/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Pagamento das Férias – 30 dias (neste exemplo) - não usufruiu férias em Jan e Jul/24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Término da Prorrogação da Licença Maternidade – 19/08/2024&gt;&gt; Encerrar as aulas/afastamento a partir de 20/08/2024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Não Incluir no sistema a informação de I.E – Interrupção de Exercício para o período de 20/08/2024 a 18/09/2024 - (sistema não permite inserir no sistema 2 eventos concomitantes: Férias e I.E.)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Pagar férias – Período 20/08/2024 a 18/09/2024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Extinguir o Contrato a partir de 19/09/2024</a:t>
            </a:r>
          </a:p>
          <a:p>
            <a:pPr marL="285750" indent="-285750" algn="l"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t-BR" sz="1800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6587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6794</TotalTime>
  <Words>460</Words>
  <Application>Microsoft Office PowerPoint</Application>
  <PresentationFormat>Apresentação na tela (16:9)</PresentationFormat>
  <Paragraphs>39</Paragraphs>
  <Slides>6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Calibri</vt:lpstr>
      <vt:lpstr>Wingdings</vt:lpstr>
      <vt:lpstr>Arial</vt:lpstr>
      <vt:lpstr>Verdana</vt:lpstr>
      <vt:lpstr>Montserrat</vt:lpstr>
      <vt:lpstr>Tema do Office</vt:lpstr>
      <vt:lpstr>Apresentação do PowerPoint</vt:lpstr>
      <vt:lpstr>Apresentação do PowerPoint</vt:lpstr>
      <vt:lpstr>Exemplo 1 – Férias de 10 dias </vt:lpstr>
      <vt:lpstr>Exemplo 2 – Férias de 15 dias </vt:lpstr>
      <vt:lpstr>Exemplo 3 – Férias de 20 dias </vt:lpstr>
      <vt:lpstr>Exemplo 4 – Férias de 30 dias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CMSP</dc:creator>
  <cp:lastModifiedBy>Edvaldo Gabriel De Deus</cp:lastModifiedBy>
  <cp:revision>110</cp:revision>
  <dcterms:created xsi:type="dcterms:W3CDTF">2020-04-03T18:57:27Z</dcterms:created>
  <dcterms:modified xsi:type="dcterms:W3CDTF">2024-11-28T19:40:52Z</dcterms:modified>
</cp:coreProperties>
</file>